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76" r:id="rId1"/>
  </p:sldMasterIdLst>
  <p:sldIdLst>
    <p:sldId id="274" r:id="rId2"/>
    <p:sldId id="275" r:id="rId3"/>
    <p:sldId id="258" r:id="rId4"/>
    <p:sldId id="259" r:id="rId5"/>
    <p:sldId id="260" r:id="rId6"/>
    <p:sldId id="261" r:id="rId7"/>
    <p:sldId id="265" r:id="rId8"/>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559" autoAdjust="0"/>
    <p:restoredTop sz="94671" autoAdjust="0"/>
  </p:normalViewPr>
  <p:slideViewPr>
    <p:cSldViewPr>
      <p:cViewPr varScale="1">
        <p:scale>
          <a:sx n="70" d="100"/>
          <a:sy n="70" d="100"/>
        </p:scale>
        <p:origin x="-1392"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5" name="مستطيل مستدير الزوايا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ستطيل مستدير الزوايا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وان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ar-SA" smtClean="0"/>
              <a:t>انقر لتحرير نمط العنوان الرئيسي</a:t>
            </a:r>
            <a:endParaRPr kumimoji="0" lang="en-US"/>
          </a:p>
        </p:txBody>
      </p:sp>
      <p:sp>
        <p:nvSpPr>
          <p:cNvPr id="20" name="عنوان فرعي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19" name="عنصر نائب للتاريخ 18"/>
          <p:cNvSpPr>
            <a:spLocks noGrp="1"/>
          </p:cNvSpPr>
          <p:nvPr>
            <p:ph type="dt" sz="half" idx="10"/>
          </p:nvPr>
        </p:nvSpPr>
        <p:spPr/>
        <p:txBody>
          <a:bodyPr/>
          <a:lstStyle>
            <a:extLst/>
          </a:lstStyle>
          <a:p>
            <a:fld id="{4B62EADE-93C6-4804-9FA5-19E8B515D251}" type="datetimeFigureOut">
              <a:rPr lang="ar-EG" smtClean="0"/>
              <a:t>27/07/1441</a:t>
            </a:fld>
            <a:endParaRPr lang="ar-EG"/>
          </a:p>
        </p:txBody>
      </p:sp>
      <p:sp>
        <p:nvSpPr>
          <p:cNvPr id="8" name="عنصر نائب للتذييل 7"/>
          <p:cNvSpPr>
            <a:spLocks noGrp="1"/>
          </p:cNvSpPr>
          <p:nvPr>
            <p:ph type="ftr" sz="quarter" idx="11"/>
          </p:nvPr>
        </p:nvSpPr>
        <p:spPr/>
        <p:txBody>
          <a:bodyPr/>
          <a:lstStyle>
            <a:extLst/>
          </a:lstStyle>
          <a:p>
            <a:endParaRPr lang="ar-EG"/>
          </a:p>
        </p:txBody>
      </p:sp>
      <p:sp>
        <p:nvSpPr>
          <p:cNvPr id="11" name="عنصر نائب لرقم الشريحة 10"/>
          <p:cNvSpPr>
            <a:spLocks noGrp="1"/>
          </p:cNvSpPr>
          <p:nvPr>
            <p:ph type="sldNum" sz="quarter" idx="12"/>
          </p:nvPr>
        </p:nvSpPr>
        <p:spPr/>
        <p:txBody>
          <a:bodyPr/>
          <a:lstStyle>
            <a:extLst/>
          </a:lstStyle>
          <a:p>
            <a:fld id="{170DE0AF-CC75-4319-9FD0-1B1843561DB9}" type="slidenum">
              <a:rPr lang="ar-EG" smtClean="0"/>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a:xfrm>
            <a:off x="502920" y="4983480"/>
            <a:ext cx="8183880" cy="1051560"/>
          </a:xfrm>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502920" y="530352"/>
            <a:ext cx="8183880" cy="4187952"/>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B62EADE-93C6-4804-9FA5-19E8B515D251}" type="datetimeFigureOut">
              <a:rPr lang="ar-EG" smtClean="0"/>
              <a:t>27/07/1441</a:t>
            </a:fld>
            <a:endParaRPr lang="ar-EG"/>
          </a:p>
        </p:txBody>
      </p:sp>
      <p:sp>
        <p:nvSpPr>
          <p:cNvPr id="5" name="عنصر نائب للتذييل 4"/>
          <p:cNvSpPr>
            <a:spLocks noGrp="1"/>
          </p:cNvSpPr>
          <p:nvPr>
            <p:ph type="ftr" sz="quarter" idx="11"/>
          </p:nvPr>
        </p:nvSpPr>
        <p:spPr/>
        <p:txBody>
          <a:bodyPr/>
          <a:lstStyle>
            <a:extLst/>
          </a:lstStyle>
          <a:p>
            <a:endParaRPr lang="ar-EG"/>
          </a:p>
        </p:txBody>
      </p:sp>
      <p:sp>
        <p:nvSpPr>
          <p:cNvPr id="6" name="عنصر نائب لرقم الشريحة 5"/>
          <p:cNvSpPr>
            <a:spLocks noGrp="1"/>
          </p:cNvSpPr>
          <p:nvPr>
            <p:ph type="sldNum" sz="quarter" idx="12"/>
          </p:nvPr>
        </p:nvSpPr>
        <p:spPr/>
        <p:txBody>
          <a:bodyPr/>
          <a:lstStyle>
            <a:extLst/>
          </a:lstStyle>
          <a:p>
            <a:fld id="{170DE0AF-CC75-4319-9FD0-1B1843561DB9}" type="slidenum">
              <a:rPr lang="ar-EG" smtClean="0"/>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533404"/>
            <a:ext cx="1981200" cy="5257799"/>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533400" y="533402"/>
            <a:ext cx="5943600" cy="5257801"/>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B62EADE-93C6-4804-9FA5-19E8B515D251}" type="datetimeFigureOut">
              <a:rPr lang="ar-EG" smtClean="0"/>
              <a:t>27/07/1441</a:t>
            </a:fld>
            <a:endParaRPr lang="ar-EG"/>
          </a:p>
        </p:txBody>
      </p:sp>
      <p:sp>
        <p:nvSpPr>
          <p:cNvPr id="5" name="عنصر نائب للتذييل 4"/>
          <p:cNvSpPr>
            <a:spLocks noGrp="1"/>
          </p:cNvSpPr>
          <p:nvPr>
            <p:ph type="ftr" sz="quarter" idx="11"/>
          </p:nvPr>
        </p:nvSpPr>
        <p:spPr/>
        <p:txBody>
          <a:bodyPr/>
          <a:lstStyle>
            <a:extLst/>
          </a:lstStyle>
          <a:p>
            <a:endParaRPr lang="ar-EG"/>
          </a:p>
        </p:txBody>
      </p:sp>
      <p:sp>
        <p:nvSpPr>
          <p:cNvPr id="6" name="عنصر نائب لرقم الشريحة 5"/>
          <p:cNvSpPr>
            <a:spLocks noGrp="1"/>
          </p:cNvSpPr>
          <p:nvPr>
            <p:ph type="sldNum" sz="quarter" idx="12"/>
          </p:nvPr>
        </p:nvSpPr>
        <p:spPr/>
        <p:txBody>
          <a:bodyPr/>
          <a:lstStyle>
            <a:extLst/>
          </a:lstStyle>
          <a:p>
            <a:fld id="{170DE0AF-CC75-4319-9FD0-1B1843561DB9}" type="slidenum">
              <a:rPr lang="ar-EG" smtClean="0"/>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502920" y="4983480"/>
            <a:ext cx="8183880" cy="105156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a:xfrm>
            <a:off x="502920" y="530352"/>
            <a:ext cx="8183880" cy="4187952"/>
          </a:xfrm>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B62EADE-93C6-4804-9FA5-19E8B515D251}" type="datetimeFigureOut">
              <a:rPr lang="ar-EG" smtClean="0"/>
              <a:t>27/07/1441</a:t>
            </a:fld>
            <a:endParaRPr lang="ar-EG"/>
          </a:p>
        </p:txBody>
      </p:sp>
      <p:sp>
        <p:nvSpPr>
          <p:cNvPr id="5" name="عنصر نائب للتذييل 4"/>
          <p:cNvSpPr>
            <a:spLocks noGrp="1"/>
          </p:cNvSpPr>
          <p:nvPr>
            <p:ph type="ftr" sz="quarter" idx="11"/>
          </p:nvPr>
        </p:nvSpPr>
        <p:spPr/>
        <p:txBody>
          <a:bodyPr/>
          <a:lstStyle>
            <a:extLst/>
          </a:lstStyle>
          <a:p>
            <a:endParaRPr lang="ar-EG"/>
          </a:p>
        </p:txBody>
      </p:sp>
      <p:sp>
        <p:nvSpPr>
          <p:cNvPr id="6" name="عنصر نائب لرقم الشريحة 5"/>
          <p:cNvSpPr>
            <a:spLocks noGrp="1"/>
          </p:cNvSpPr>
          <p:nvPr>
            <p:ph type="sldNum" sz="quarter" idx="12"/>
          </p:nvPr>
        </p:nvSpPr>
        <p:spPr/>
        <p:txBody>
          <a:bodyPr/>
          <a:lstStyle>
            <a:extLst/>
          </a:lstStyle>
          <a:p>
            <a:fld id="{170DE0AF-CC75-4319-9FD0-1B1843561DB9}" type="slidenum">
              <a:rPr lang="ar-EG" smtClean="0"/>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14" name="مستطيل مستدير الزوايا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مستطيل مستدير الزوايا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4B62EADE-93C6-4804-9FA5-19E8B515D251}" type="datetimeFigureOut">
              <a:rPr lang="ar-EG" smtClean="0"/>
              <a:t>27/07/1441</a:t>
            </a:fld>
            <a:endParaRPr lang="ar-EG"/>
          </a:p>
        </p:txBody>
      </p:sp>
      <p:sp>
        <p:nvSpPr>
          <p:cNvPr id="5" name="عنصر نائب للتذييل 4"/>
          <p:cNvSpPr>
            <a:spLocks noGrp="1"/>
          </p:cNvSpPr>
          <p:nvPr>
            <p:ph type="ftr" sz="quarter" idx="11"/>
          </p:nvPr>
        </p:nvSpPr>
        <p:spPr/>
        <p:txBody>
          <a:bodyPr/>
          <a:lstStyle>
            <a:extLst/>
          </a:lstStyle>
          <a:p>
            <a:endParaRPr lang="ar-EG"/>
          </a:p>
        </p:txBody>
      </p:sp>
      <p:sp>
        <p:nvSpPr>
          <p:cNvPr id="6" name="عنصر نائب لرقم الشريحة 5"/>
          <p:cNvSpPr>
            <a:spLocks noGrp="1"/>
          </p:cNvSpPr>
          <p:nvPr>
            <p:ph type="sldNum" sz="quarter" idx="12"/>
          </p:nvPr>
        </p:nvSpPr>
        <p:spPr/>
        <p:txBody>
          <a:bodyPr/>
          <a:lstStyle>
            <a:extLst/>
          </a:lstStyle>
          <a:p>
            <a:fld id="{170DE0AF-CC75-4319-9FD0-1B1843561DB9}" type="slidenum">
              <a:rPr lang="ar-EG" smtClean="0"/>
              <a:t>‹#›</a:t>
            </a:fld>
            <a:endParaRPr lang="ar-E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4B62EADE-93C6-4804-9FA5-19E8B515D251}" type="datetimeFigureOut">
              <a:rPr lang="ar-EG" smtClean="0"/>
              <a:t>27/07/1441</a:t>
            </a:fld>
            <a:endParaRPr lang="ar-EG"/>
          </a:p>
        </p:txBody>
      </p:sp>
      <p:sp>
        <p:nvSpPr>
          <p:cNvPr id="6" name="عنصر نائب للتذييل 5"/>
          <p:cNvSpPr>
            <a:spLocks noGrp="1"/>
          </p:cNvSpPr>
          <p:nvPr>
            <p:ph type="ftr" sz="quarter" idx="11"/>
          </p:nvPr>
        </p:nvSpPr>
        <p:spPr/>
        <p:txBody>
          <a:bodyPr/>
          <a:lstStyle>
            <a:extLst/>
          </a:lstStyle>
          <a:p>
            <a:endParaRPr lang="ar-EG"/>
          </a:p>
        </p:txBody>
      </p:sp>
      <p:sp>
        <p:nvSpPr>
          <p:cNvPr id="7" name="عنصر نائب لرقم الشريحة 6"/>
          <p:cNvSpPr>
            <a:spLocks noGrp="1"/>
          </p:cNvSpPr>
          <p:nvPr>
            <p:ph type="sldNum" sz="quarter" idx="12"/>
          </p:nvPr>
        </p:nvSpPr>
        <p:spPr/>
        <p:txBody>
          <a:bodyPr/>
          <a:lstStyle>
            <a:extLst/>
          </a:lstStyle>
          <a:p>
            <a:fld id="{170DE0AF-CC75-4319-9FD0-1B1843561DB9}" type="slidenum">
              <a:rPr lang="ar-EG" smtClean="0"/>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502920" y="4983480"/>
            <a:ext cx="8183880" cy="1051560"/>
          </a:xfrm>
        </p:spPr>
        <p:txBody>
          <a:bodyPr anchor="b"/>
          <a:lstStyle>
            <a:lvl1pPr>
              <a:defRPr b="1"/>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4B62EADE-93C6-4804-9FA5-19E8B515D251}" type="datetimeFigureOut">
              <a:rPr lang="ar-EG" smtClean="0"/>
              <a:t>27/07/1441</a:t>
            </a:fld>
            <a:endParaRPr lang="ar-EG"/>
          </a:p>
        </p:txBody>
      </p:sp>
      <p:sp>
        <p:nvSpPr>
          <p:cNvPr id="8" name="عنصر نائب للتذييل 7"/>
          <p:cNvSpPr>
            <a:spLocks noGrp="1"/>
          </p:cNvSpPr>
          <p:nvPr>
            <p:ph type="ftr" sz="quarter" idx="11"/>
          </p:nvPr>
        </p:nvSpPr>
        <p:spPr/>
        <p:txBody>
          <a:bodyPr/>
          <a:lstStyle>
            <a:extLst/>
          </a:lstStyle>
          <a:p>
            <a:endParaRPr lang="ar-EG"/>
          </a:p>
        </p:txBody>
      </p:sp>
      <p:sp>
        <p:nvSpPr>
          <p:cNvPr id="9" name="عنصر نائب لرقم الشريحة 8"/>
          <p:cNvSpPr>
            <a:spLocks noGrp="1"/>
          </p:cNvSpPr>
          <p:nvPr>
            <p:ph type="sldNum" sz="quarter" idx="12"/>
          </p:nvPr>
        </p:nvSpPr>
        <p:spPr/>
        <p:txBody>
          <a:bodyPr/>
          <a:lstStyle>
            <a:extLst/>
          </a:lstStyle>
          <a:p>
            <a:fld id="{170DE0AF-CC75-4319-9FD0-1B1843561DB9}" type="slidenum">
              <a:rPr lang="ar-EG" smtClean="0"/>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4B62EADE-93C6-4804-9FA5-19E8B515D251}" type="datetimeFigureOut">
              <a:rPr lang="ar-EG" smtClean="0"/>
              <a:t>27/07/1441</a:t>
            </a:fld>
            <a:endParaRPr lang="ar-EG"/>
          </a:p>
        </p:txBody>
      </p:sp>
      <p:sp>
        <p:nvSpPr>
          <p:cNvPr id="4" name="عنصر نائب للتذييل 3"/>
          <p:cNvSpPr>
            <a:spLocks noGrp="1"/>
          </p:cNvSpPr>
          <p:nvPr>
            <p:ph type="ftr" sz="quarter" idx="11"/>
          </p:nvPr>
        </p:nvSpPr>
        <p:spPr/>
        <p:txBody>
          <a:bodyPr/>
          <a:lstStyle>
            <a:extLst/>
          </a:lstStyle>
          <a:p>
            <a:endParaRPr lang="ar-EG"/>
          </a:p>
        </p:txBody>
      </p:sp>
      <p:sp>
        <p:nvSpPr>
          <p:cNvPr id="5" name="عنصر نائب لرقم الشريحة 4"/>
          <p:cNvSpPr>
            <a:spLocks noGrp="1"/>
          </p:cNvSpPr>
          <p:nvPr>
            <p:ph type="sldNum" sz="quarter" idx="12"/>
          </p:nvPr>
        </p:nvSpPr>
        <p:spPr/>
        <p:txBody>
          <a:bodyPr/>
          <a:lstStyle>
            <a:extLst/>
          </a:lstStyle>
          <a:p>
            <a:fld id="{170DE0AF-CC75-4319-9FD0-1B1843561DB9}" type="slidenum">
              <a:rPr lang="ar-EG" smtClean="0"/>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7" name="مستطيل مستدير الزوايا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4B62EADE-93C6-4804-9FA5-19E8B515D251}" type="datetimeFigureOut">
              <a:rPr lang="ar-EG" smtClean="0"/>
              <a:t>27/07/1441</a:t>
            </a:fld>
            <a:endParaRPr lang="ar-EG"/>
          </a:p>
        </p:txBody>
      </p:sp>
      <p:sp>
        <p:nvSpPr>
          <p:cNvPr id="3" name="عنصر نائب للتذييل 2"/>
          <p:cNvSpPr>
            <a:spLocks noGrp="1"/>
          </p:cNvSpPr>
          <p:nvPr>
            <p:ph type="ftr" sz="quarter" idx="11"/>
          </p:nvPr>
        </p:nvSpPr>
        <p:spPr/>
        <p:txBody>
          <a:bodyPr/>
          <a:lstStyle>
            <a:extLst/>
          </a:lstStyle>
          <a:p>
            <a:endParaRPr lang="ar-EG"/>
          </a:p>
        </p:txBody>
      </p:sp>
      <p:sp>
        <p:nvSpPr>
          <p:cNvPr id="4" name="عنصر نائب لرقم الشريحة 3"/>
          <p:cNvSpPr>
            <a:spLocks noGrp="1"/>
          </p:cNvSpPr>
          <p:nvPr>
            <p:ph type="sldNum" sz="quarter" idx="12"/>
          </p:nvPr>
        </p:nvSpPr>
        <p:spPr/>
        <p:txBody>
          <a:bodyPr/>
          <a:lstStyle>
            <a:extLst/>
          </a:lstStyle>
          <a:p>
            <a:fld id="{170DE0AF-CC75-4319-9FD0-1B1843561DB9}" type="slidenum">
              <a:rPr lang="ar-EG" smtClean="0"/>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4B62EADE-93C6-4804-9FA5-19E8B515D251}" type="datetimeFigureOut">
              <a:rPr lang="ar-EG" smtClean="0"/>
              <a:t>27/07/1441</a:t>
            </a:fld>
            <a:endParaRPr lang="ar-EG"/>
          </a:p>
        </p:txBody>
      </p:sp>
      <p:sp>
        <p:nvSpPr>
          <p:cNvPr id="6" name="عنصر نائب للتذييل 5"/>
          <p:cNvSpPr>
            <a:spLocks noGrp="1"/>
          </p:cNvSpPr>
          <p:nvPr>
            <p:ph type="ftr" sz="quarter" idx="11"/>
          </p:nvPr>
        </p:nvSpPr>
        <p:spPr/>
        <p:txBody>
          <a:bodyPr/>
          <a:lstStyle>
            <a:extLst/>
          </a:lstStyle>
          <a:p>
            <a:endParaRPr lang="ar-EG"/>
          </a:p>
        </p:txBody>
      </p:sp>
      <p:sp>
        <p:nvSpPr>
          <p:cNvPr id="7" name="عنصر نائب لرقم الشريحة 6"/>
          <p:cNvSpPr>
            <a:spLocks noGrp="1"/>
          </p:cNvSpPr>
          <p:nvPr>
            <p:ph type="sldNum" sz="quarter" idx="12"/>
          </p:nvPr>
        </p:nvSpPr>
        <p:spPr/>
        <p:txBody>
          <a:bodyPr/>
          <a:lstStyle>
            <a:extLst/>
          </a:lstStyle>
          <a:p>
            <a:fld id="{170DE0AF-CC75-4319-9FD0-1B1843561DB9}" type="slidenum">
              <a:rPr lang="ar-EG" smtClean="0"/>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5" name="مستطيل مستدير الزوايا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مستطيل ذو زاوية واحدة مستديرة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4B62EADE-93C6-4804-9FA5-19E8B515D251}" type="datetimeFigureOut">
              <a:rPr lang="ar-EG" smtClean="0"/>
              <a:t>27/07/1441</a:t>
            </a:fld>
            <a:endParaRPr lang="ar-EG"/>
          </a:p>
        </p:txBody>
      </p:sp>
      <p:sp>
        <p:nvSpPr>
          <p:cNvPr id="6" name="عنصر نائب للتذييل 5"/>
          <p:cNvSpPr>
            <a:spLocks noGrp="1"/>
          </p:cNvSpPr>
          <p:nvPr>
            <p:ph type="ftr" sz="quarter" idx="11"/>
          </p:nvPr>
        </p:nvSpPr>
        <p:spPr/>
        <p:txBody>
          <a:bodyPr/>
          <a:lstStyle>
            <a:extLst/>
          </a:lstStyle>
          <a:p>
            <a:endParaRPr lang="ar-EG"/>
          </a:p>
        </p:txBody>
      </p:sp>
      <p:sp>
        <p:nvSpPr>
          <p:cNvPr id="7" name="عنصر نائب لرقم الشريحة 6"/>
          <p:cNvSpPr>
            <a:spLocks noGrp="1"/>
          </p:cNvSpPr>
          <p:nvPr>
            <p:ph type="sldNum" sz="quarter" idx="12"/>
          </p:nvPr>
        </p:nvSpPr>
        <p:spPr/>
        <p:txBody>
          <a:bodyPr/>
          <a:lstStyle>
            <a:extLst/>
          </a:lstStyle>
          <a:p>
            <a:fld id="{170DE0AF-CC75-4319-9FD0-1B1843561DB9}" type="slidenum">
              <a:rPr lang="ar-EG" smtClean="0"/>
              <a:t>‹#›</a:t>
            </a:fld>
            <a:endParaRPr lang="ar-EG"/>
          </a:p>
        </p:txBody>
      </p:sp>
      <p:sp>
        <p:nvSpPr>
          <p:cNvPr id="3" name="عنصر نائب للصورة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ar-SA" smtClean="0"/>
              <a:t>انقر فوق الأيقونة لإضافة صورة</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مستطيل مستدير الزوايا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مستطيل مستدير الزوايا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عنصر نائب للعنوان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ar-SA" smtClean="0"/>
              <a:t>انقر لتحرير نمط العنوان الرئيسي</a:t>
            </a:r>
            <a:endParaRPr kumimoji="0" lang="en-US"/>
          </a:p>
        </p:txBody>
      </p:sp>
      <p:sp>
        <p:nvSpPr>
          <p:cNvPr id="4" name="عنصر نائب للنص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5" name="عنصر نائب للتاريخ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4B62EADE-93C6-4804-9FA5-19E8B515D251}" type="datetimeFigureOut">
              <a:rPr lang="ar-EG" smtClean="0"/>
              <a:t>27/07/1441</a:t>
            </a:fld>
            <a:endParaRPr lang="ar-EG"/>
          </a:p>
        </p:txBody>
      </p:sp>
      <p:sp>
        <p:nvSpPr>
          <p:cNvPr id="18" name="عنصر نائب للتذييل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ar-EG"/>
          </a:p>
        </p:txBody>
      </p:sp>
      <p:sp>
        <p:nvSpPr>
          <p:cNvPr id="5" name="عنصر نائب لرقم الشريحة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70DE0AF-CC75-4319-9FD0-1B1843561DB9}" type="slidenum">
              <a:rPr lang="ar-EG" smtClean="0"/>
              <a:t>‹#›</a:t>
            </a:fld>
            <a:endParaRPr lang="ar-EG"/>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1"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r" rtl="1"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r" rtl="1"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r" rtl="1"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r" rtl="1"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r" rtl="1"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r" rtl="1"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r" rtl="1"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r" rtl="1"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r" rtl="1"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12648" y="692696"/>
            <a:ext cx="8153400" cy="5403304"/>
          </a:xfrm>
          <a:solidFill>
            <a:schemeClr val="accent2">
              <a:lumMod val="20000"/>
              <a:lumOff val="80000"/>
            </a:schemeClr>
          </a:solidFill>
        </p:spPr>
        <p:txBody>
          <a:bodyPr>
            <a:normAutofit/>
          </a:bodyPr>
          <a:lstStyle/>
          <a:p>
            <a:pPr marL="0" indent="0" algn="ctr">
              <a:buNone/>
            </a:pPr>
            <a:endParaRPr lang="ar-EG" sz="6000" b="1" i="1" dirty="0">
              <a:effectLst>
                <a:outerShdw blurRad="38100" dist="38100" dir="2700000" algn="tl">
                  <a:srgbClr val="000000">
                    <a:alpha val="43137"/>
                  </a:srgbClr>
                </a:outerShdw>
              </a:effectLst>
            </a:endParaRPr>
          </a:p>
        </p:txBody>
      </p:sp>
      <p:pic>
        <p:nvPicPr>
          <p:cNvPr id="3074" name="Picture 2" descr="D:\منهج الفرقة الثالثة\IMG-20200318-WA002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214313"/>
            <a:ext cx="8568952" cy="58789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346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rmAutofit lnSpcReduction="10000"/>
          </a:bodyPr>
          <a:lstStyle/>
          <a:p>
            <a:pPr marL="0" lvl="0" indent="0" algn="ctr">
              <a:buClr>
                <a:srgbClr val="F07F09"/>
              </a:buClr>
              <a:buNone/>
            </a:pPr>
            <a:r>
              <a:rPr lang="ar-EG" sz="5600" b="1" i="1" dirty="0">
                <a:solidFill>
                  <a:prstClr val="black"/>
                </a:solidFill>
                <a:effectLst>
                  <a:outerShdw blurRad="38100" dist="38100" dir="2700000" algn="tl">
                    <a:srgbClr val="000000">
                      <a:alpha val="43137"/>
                    </a:srgbClr>
                  </a:outerShdw>
                </a:effectLst>
              </a:rPr>
              <a:t>مقرر مادة بوابات مكتبات </a:t>
            </a:r>
          </a:p>
          <a:p>
            <a:pPr marL="0" lvl="0" indent="0" algn="ctr">
              <a:buClr>
                <a:srgbClr val="F07F09"/>
              </a:buClr>
              <a:buNone/>
            </a:pPr>
            <a:r>
              <a:rPr lang="ar-EG" sz="5600" b="1" i="1" dirty="0">
                <a:solidFill>
                  <a:prstClr val="black"/>
                </a:solidFill>
                <a:effectLst>
                  <a:outerShdw blurRad="38100" dist="38100" dir="2700000" algn="tl">
                    <a:srgbClr val="000000">
                      <a:alpha val="43137"/>
                    </a:srgbClr>
                  </a:outerShdw>
                </a:effectLst>
              </a:rPr>
              <a:t>الفرقة الثالثة </a:t>
            </a:r>
          </a:p>
          <a:p>
            <a:pPr marL="0" lvl="0" indent="0" algn="ctr">
              <a:buClr>
                <a:srgbClr val="F07F09"/>
              </a:buClr>
              <a:buNone/>
            </a:pPr>
            <a:r>
              <a:rPr lang="ar-EG" sz="5600" b="1" i="1" dirty="0">
                <a:solidFill>
                  <a:prstClr val="black"/>
                </a:solidFill>
                <a:effectLst>
                  <a:outerShdw blurRad="38100" dist="38100" dir="2700000" algn="tl">
                    <a:srgbClr val="000000">
                      <a:alpha val="43137"/>
                    </a:srgbClr>
                  </a:outerShdw>
                </a:effectLst>
              </a:rPr>
              <a:t>قسم مكتبات ومعلومات</a:t>
            </a:r>
          </a:p>
          <a:p>
            <a:pPr marL="0" lvl="0" indent="0" algn="ctr">
              <a:buClr>
                <a:srgbClr val="F07F09"/>
              </a:buClr>
              <a:buNone/>
            </a:pPr>
            <a:r>
              <a:rPr lang="ar-EG" sz="5600" b="1" i="1" dirty="0">
                <a:solidFill>
                  <a:prstClr val="black"/>
                </a:solidFill>
                <a:effectLst>
                  <a:outerShdw blurRad="38100" dist="38100" dir="2700000" algn="tl">
                    <a:srgbClr val="000000">
                      <a:alpha val="43137"/>
                    </a:srgbClr>
                  </a:outerShdw>
                </a:effectLst>
              </a:rPr>
              <a:t>د</a:t>
            </a:r>
            <a:r>
              <a:rPr lang="en-US" sz="5600" b="1" i="1" dirty="0">
                <a:solidFill>
                  <a:prstClr val="black"/>
                </a:solidFill>
                <a:effectLst>
                  <a:outerShdw blurRad="38100" dist="38100" dir="2700000" algn="tl">
                    <a:srgbClr val="000000">
                      <a:alpha val="43137"/>
                    </a:srgbClr>
                  </a:outerShdw>
                </a:effectLst>
              </a:rPr>
              <a:t>/</a:t>
            </a:r>
            <a:r>
              <a:rPr lang="ar-EG" sz="5600" b="1" i="1" dirty="0">
                <a:solidFill>
                  <a:prstClr val="black"/>
                </a:solidFill>
                <a:effectLst>
                  <a:outerShdw blurRad="38100" dist="38100" dir="2700000" algn="tl">
                    <a:srgbClr val="000000">
                      <a:alpha val="43137"/>
                    </a:srgbClr>
                  </a:outerShdw>
                </a:effectLst>
              </a:rPr>
              <a:t> نهلة عبد اللطيف محمد</a:t>
            </a:r>
          </a:p>
          <a:p>
            <a:endParaRPr lang="ar-EG" dirty="0"/>
          </a:p>
        </p:txBody>
      </p:sp>
    </p:spTree>
    <p:extLst>
      <p:ext uri="{BB962C8B-B14F-4D97-AF65-F5344CB8AC3E}">
        <p14:creationId xmlns:p14="http://schemas.microsoft.com/office/powerpoint/2010/main" val="2728503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02920" y="530352"/>
            <a:ext cx="8183880" cy="4986880"/>
          </a:xfrm>
        </p:spPr>
        <p:txBody>
          <a:bodyPr>
            <a:noAutofit/>
          </a:bodyPr>
          <a:lstStyle/>
          <a:p>
            <a:pPr algn="justLow">
              <a:lnSpc>
                <a:spcPct val="115000"/>
              </a:lnSpc>
            </a:pPr>
            <a:r>
              <a:rPr lang="ar-EG" sz="2400" b="1" dirty="0">
                <a:latin typeface="Times New Roman"/>
                <a:ea typeface="Times New Roman"/>
                <a:cs typeface="Simplified Arabic"/>
              </a:rPr>
              <a:t>/ بوابات المؤسسات:</a:t>
            </a:r>
            <a:endParaRPr lang="en-US" sz="2400" b="1" dirty="0">
              <a:latin typeface="Calibri"/>
              <a:ea typeface="Calibri"/>
              <a:cs typeface="Arial"/>
            </a:endParaRPr>
          </a:p>
          <a:p>
            <a:pPr indent="457200" algn="justLow">
              <a:lnSpc>
                <a:spcPct val="115000"/>
              </a:lnSpc>
            </a:pPr>
            <a:r>
              <a:rPr lang="ar-EG" sz="2400" b="1" dirty="0">
                <a:latin typeface="Times New Roman"/>
                <a:ea typeface="Times New Roman"/>
                <a:cs typeface="Simplified Arabic"/>
              </a:rPr>
              <a:t>بوابات المؤسسات </a:t>
            </a:r>
            <a:r>
              <a:rPr lang="ar-EG" sz="2400" b="1" dirty="0" err="1">
                <a:latin typeface="Times New Roman"/>
                <a:ea typeface="Times New Roman"/>
                <a:cs typeface="Simplified Arabic"/>
              </a:rPr>
              <a:t>هى</a:t>
            </a:r>
            <a:r>
              <a:rPr lang="ar-EG" sz="2400" b="1" dirty="0">
                <a:latin typeface="Times New Roman"/>
                <a:ea typeface="Times New Roman"/>
                <a:cs typeface="Simplified Arabic"/>
              </a:rPr>
              <a:t> </a:t>
            </a:r>
            <a:r>
              <a:rPr lang="ar-EG" sz="2400" b="1" dirty="0" err="1">
                <a:latin typeface="Times New Roman"/>
                <a:ea typeface="Times New Roman"/>
                <a:cs typeface="Simplified Arabic"/>
              </a:rPr>
              <a:t>نقطات</a:t>
            </a:r>
            <a:r>
              <a:rPr lang="ar-EG" sz="2400" b="1" dirty="0">
                <a:latin typeface="Times New Roman"/>
                <a:ea typeface="Times New Roman"/>
                <a:cs typeface="Simplified Arabic"/>
              </a:rPr>
              <a:t> دخول لمواقع المؤسسات، إما أن تكون بسيطة أو متطورة وهناك ثلاث فئات لبوابات المؤسسات وهي:</a:t>
            </a:r>
            <a:endParaRPr lang="en-US" sz="2400" b="1" dirty="0">
              <a:latin typeface="Calibri"/>
              <a:ea typeface="Calibri"/>
              <a:cs typeface="Arial"/>
            </a:endParaRPr>
          </a:p>
          <a:p>
            <a:pPr algn="justLow">
              <a:lnSpc>
                <a:spcPct val="115000"/>
              </a:lnSpc>
            </a:pPr>
            <a:r>
              <a:rPr lang="ar-EG" sz="2400" b="1" u="sng" dirty="0">
                <a:latin typeface="Times New Roman"/>
                <a:ea typeface="Times New Roman"/>
                <a:cs typeface="Simplified Arabic"/>
              </a:rPr>
              <a:t>الفئة الأولى:</a:t>
            </a:r>
            <a:endParaRPr lang="en-US" sz="2400" b="1" dirty="0">
              <a:latin typeface="Calibri"/>
              <a:ea typeface="Calibri"/>
              <a:cs typeface="Arial"/>
            </a:endParaRPr>
          </a:p>
          <a:p>
            <a:pPr algn="justLow">
              <a:lnSpc>
                <a:spcPct val="115000"/>
              </a:lnSpc>
            </a:pPr>
            <a:r>
              <a:rPr lang="ar-EG" sz="2400" b="1" dirty="0">
                <a:latin typeface="Times New Roman"/>
                <a:ea typeface="Times New Roman"/>
                <a:cs typeface="Simplified Arabic"/>
              </a:rPr>
              <a:t>وهي فئة من النوع البسيط وهي مجرد موقع يشتمل على بيانات ومعلومات عن المؤسسة ولا يقوم بعرض أي نوع من الخدمات، أي أنه مجرد واجهة للمؤسسة ويمكن أن نطلق عليه موقع إنشائي </a:t>
            </a:r>
            <a:r>
              <a:rPr lang="en-US" sz="2400" b="1" dirty="0">
                <a:latin typeface="Times New Roman"/>
                <a:ea typeface="Times New Roman"/>
                <a:cs typeface="Simplified Arabic"/>
              </a:rPr>
              <a:t>Institution Site </a:t>
            </a:r>
            <a:r>
              <a:rPr lang="ar-EG" sz="2400" b="1" dirty="0">
                <a:latin typeface="Times New Roman"/>
                <a:ea typeface="Times New Roman"/>
                <a:cs typeface="Simplified Arabic"/>
              </a:rPr>
              <a:t> .</a:t>
            </a:r>
            <a:endParaRPr lang="en-US" sz="2400" b="1" dirty="0">
              <a:latin typeface="Calibri"/>
              <a:ea typeface="Calibri"/>
              <a:cs typeface="Arial"/>
            </a:endParaRPr>
          </a:p>
          <a:p>
            <a:pPr algn="justLow">
              <a:lnSpc>
                <a:spcPct val="115000"/>
              </a:lnSpc>
            </a:pPr>
            <a:r>
              <a:rPr lang="ar-EG" sz="2400" b="1" u="sng" dirty="0">
                <a:latin typeface="Times New Roman"/>
                <a:ea typeface="Times New Roman"/>
                <a:cs typeface="Simplified Arabic"/>
              </a:rPr>
              <a:t>الفئة الثانية:</a:t>
            </a:r>
            <a:endParaRPr lang="en-US" sz="2400" b="1" dirty="0">
              <a:latin typeface="Calibri"/>
              <a:ea typeface="Calibri"/>
              <a:cs typeface="Arial"/>
            </a:endParaRPr>
          </a:p>
          <a:p>
            <a:pPr algn="justLow">
              <a:lnSpc>
                <a:spcPct val="115000"/>
              </a:lnSpc>
            </a:pPr>
            <a:r>
              <a:rPr lang="ar-EG" sz="2400" b="1" dirty="0">
                <a:latin typeface="Times New Roman"/>
                <a:ea typeface="Times New Roman"/>
                <a:cs typeface="Simplified Arabic"/>
              </a:rPr>
              <a:t>وهي موقع يقدم معلومات وخدمات ذات طابع تفاعلي بين مستخدمي الإنترنت والمؤسسة.</a:t>
            </a:r>
            <a:endParaRPr lang="en-US" sz="2400" b="1" dirty="0">
              <a:latin typeface="Calibri"/>
              <a:ea typeface="Calibri"/>
              <a:cs typeface="Arial"/>
            </a:endParaRPr>
          </a:p>
          <a:p>
            <a:pPr algn="justLow">
              <a:lnSpc>
                <a:spcPct val="115000"/>
              </a:lnSpc>
            </a:pPr>
            <a:r>
              <a:rPr lang="ar-EG" sz="2400" b="1" dirty="0">
                <a:latin typeface="Times New Roman"/>
                <a:ea typeface="Times New Roman"/>
                <a:cs typeface="Simplified Arabic"/>
              </a:rPr>
              <a:t> </a:t>
            </a:r>
            <a:endParaRPr lang="en-US" sz="2400" b="1" dirty="0">
              <a:latin typeface="Calibri"/>
              <a:ea typeface="Calibri"/>
              <a:cs typeface="Arial"/>
            </a:endParaRPr>
          </a:p>
          <a:p>
            <a:endParaRPr lang="ar-EG" sz="2400" b="1" dirty="0"/>
          </a:p>
        </p:txBody>
      </p:sp>
    </p:spTree>
    <p:extLst>
      <p:ext uri="{BB962C8B-B14F-4D97-AF65-F5344CB8AC3E}">
        <p14:creationId xmlns:p14="http://schemas.microsoft.com/office/powerpoint/2010/main" val="17525329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02920" y="530352"/>
            <a:ext cx="8183880" cy="5058888"/>
          </a:xfrm>
        </p:spPr>
        <p:txBody>
          <a:bodyPr>
            <a:normAutofit lnSpcReduction="10000"/>
          </a:bodyPr>
          <a:lstStyle/>
          <a:p>
            <a:pPr algn="justLow">
              <a:lnSpc>
                <a:spcPct val="115000"/>
              </a:lnSpc>
            </a:pPr>
            <a:r>
              <a:rPr lang="ar-EG" sz="3200" b="1" i="1" u="sng" dirty="0">
                <a:latin typeface="Times New Roman"/>
                <a:ea typeface="Times New Roman"/>
                <a:cs typeface="Simplified Arabic"/>
              </a:rPr>
              <a:t>بوابات المكتبات</a:t>
            </a:r>
            <a:endParaRPr lang="en-US" sz="1800" dirty="0">
              <a:latin typeface="Calibri"/>
              <a:ea typeface="Calibri"/>
              <a:cs typeface="Arial"/>
            </a:endParaRPr>
          </a:p>
          <a:p>
            <a:pPr algn="justLow">
              <a:lnSpc>
                <a:spcPct val="115000"/>
              </a:lnSpc>
            </a:pPr>
            <a:r>
              <a:rPr lang="ar-EG" sz="3200" dirty="0">
                <a:latin typeface="Times New Roman"/>
                <a:ea typeface="Times New Roman"/>
                <a:cs typeface="Simplified Arabic"/>
              </a:rPr>
              <a:t>	لقد عَرفت جمعية المكتبات الأمريكية </a:t>
            </a:r>
            <a:r>
              <a:rPr lang="en-US" sz="3200" dirty="0">
                <a:latin typeface="Times New Roman"/>
                <a:ea typeface="Times New Roman"/>
                <a:cs typeface="Simplified Arabic"/>
              </a:rPr>
              <a:t>ALA</a:t>
            </a:r>
            <a:r>
              <a:rPr lang="ar-EG" sz="3200" dirty="0">
                <a:latin typeface="Times New Roman"/>
                <a:ea typeface="Times New Roman"/>
                <a:cs typeface="Simplified Arabic"/>
              </a:rPr>
              <a:t> بوابة المكتبة بأنها بمثابة خدمة تقدمها المكتبة </a:t>
            </a:r>
            <a:r>
              <a:rPr lang="ar-EG" sz="3200" dirty="0" err="1">
                <a:latin typeface="Times New Roman"/>
                <a:ea typeface="Times New Roman"/>
                <a:cs typeface="Simplified Arabic"/>
              </a:rPr>
              <a:t>لمستفيديها</a:t>
            </a:r>
            <a:r>
              <a:rPr lang="ar-EG" sz="3200" dirty="0">
                <a:latin typeface="Times New Roman"/>
                <a:ea typeface="Times New Roman"/>
                <a:cs typeface="Simplified Arabic"/>
              </a:rPr>
              <a:t> لتمكينهم من الوصول إلى المعلومات بخلاف مصادر المكتبة نفسها، كأن تقدم لهم إمكانية الوصول إلى مصادر المعلومات وقواعد البيانات المتاحة مجانا على شبكة الإنترنت.</a:t>
            </a:r>
            <a:endParaRPr lang="en-US" sz="1800" dirty="0">
              <a:latin typeface="Calibri"/>
              <a:ea typeface="Calibri"/>
              <a:cs typeface="Arial"/>
            </a:endParaRPr>
          </a:p>
          <a:p>
            <a:pPr indent="457200" algn="justLow">
              <a:lnSpc>
                <a:spcPct val="115000"/>
              </a:lnSpc>
            </a:pPr>
            <a:r>
              <a:rPr lang="ar-EG" sz="3200" dirty="0">
                <a:latin typeface="Times New Roman"/>
                <a:ea typeface="Times New Roman"/>
                <a:cs typeface="Simplified Arabic"/>
              </a:rPr>
              <a:t>وتُعرف أيضا بأنها خدمة تسمح للمستفيدين بالوصول إلى المحتويات الثرية للمكتبات سواء في صورتها المطبوعة أو الإلكترونية.</a:t>
            </a:r>
            <a:endParaRPr lang="en-US" sz="1800" dirty="0">
              <a:latin typeface="Calibri"/>
              <a:ea typeface="Calibri"/>
              <a:cs typeface="Arial"/>
            </a:endParaRPr>
          </a:p>
          <a:p>
            <a:pPr algn="just"/>
            <a:endParaRPr lang="ar-EG" sz="3200" dirty="0"/>
          </a:p>
        </p:txBody>
      </p:sp>
    </p:spTree>
    <p:extLst>
      <p:ext uri="{BB962C8B-B14F-4D97-AF65-F5344CB8AC3E}">
        <p14:creationId xmlns:p14="http://schemas.microsoft.com/office/powerpoint/2010/main" val="7068320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2920" y="5733256"/>
            <a:ext cx="8183880" cy="301784"/>
          </a:xfrm>
        </p:spPr>
        <p:txBody>
          <a:bodyPr>
            <a:normAutofit fontScale="90000"/>
          </a:bodyPr>
          <a:lstStyle/>
          <a:p>
            <a:pPr algn="r"/>
            <a:r>
              <a:rPr lang="en-US" dirty="0" smtClean="0"/>
              <a:t> </a:t>
            </a:r>
            <a:endParaRPr lang="ar-EG" dirty="0"/>
          </a:p>
        </p:txBody>
      </p:sp>
      <p:sp>
        <p:nvSpPr>
          <p:cNvPr id="3" name="عنصر نائب للمحتوى 2"/>
          <p:cNvSpPr>
            <a:spLocks noGrp="1"/>
          </p:cNvSpPr>
          <p:nvPr>
            <p:ph idx="1"/>
          </p:nvPr>
        </p:nvSpPr>
        <p:spPr/>
        <p:txBody>
          <a:bodyPr>
            <a:noAutofit/>
          </a:bodyPr>
          <a:lstStyle/>
          <a:p>
            <a:pPr algn="justLow">
              <a:lnSpc>
                <a:spcPct val="115000"/>
              </a:lnSpc>
            </a:pPr>
            <a:r>
              <a:rPr lang="ar-EG" b="1" i="1" dirty="0">
                <a:latin typeface="Times New Roman"/>
                <a:ea typeface="Times New Roman"/>
                <a:cs typeface="Simplified Arabic"/>
              </a:rPr>
              <a:t>أولا: بوابات مكتبات أكاديمية/بوابات البحث:</a:t>
            </a:r>
            <a:endParaRPr lang="en-US" b="1" dirty="0">
              <a:latin typeface="Calibri"/>
              <a:ea typeface="Calibri"/>
              <a:cs typeface="Arial"/>
            </a:endParaRPr>
          </a:p>
          <a:p>
            <a:r>
              <a:rPr lang="ar-EG" b="1" dirty="0">
                <a:latin typeface="Times New Roman"/>
                <a:ea typeface="Times New Roman"/>
                <a:cs typeface="Simplified Arabic"/>
              </a:rPr>
              <a:t>لقد اقترحت جمعية مكتبات البحث </a:t>
            </a:r>
            <a:r>
              <a:rPr lang="en-US" b="1" dirty="0">
                <a:latin typeface="Times New Roman"/>
                <a:ea typeface="Times New Roman"/>
                <a:cs typeface="Simplified Arabic"/>
              </a:rPr>
              <a:t>The Association of Research Libraries </a:t>
            </a:r>
            <a:r>
              <a:rPr lang="ar-EG" b="1" dirty="0">
                <a:latin typeface="Times New Roman"/>
                <a:ea typeface="Times New Roman"/>
                <a:cs typeface="Simplified Arabic"/>
              </a:rPr>
              <a:t> تعريفا لبوابات البحث/ الأكاديمية على أنها بوابة رئيسية لتسهيل البحث بعمق وجعل الويب هامًا للباحثين شاملاً أعلى جودة وأعظم محتوى معتمد ، ولقد اقترحت الجمعية عدداً من الخصائص التي يمكن أن تشملها بوابات البحث/ الأكاديمية </a:t>
            </a:r>
            <a:r>
              <a:rPr lang="ar-EG" b="1" dirty="0" err="1">
                <a:latin typeface="Times New Roman"/>
                <a:ea typeface="Times New Roman"/>
                <a:cs typeface="Simplified Arabic"/>
              </a:rPr>
              <a:t>هى</a:t>
            </a:r>
            <a:r>
              <a:rPr lang="ar-EG" b="1" dirty="0">
                <a:latin typeface="Times New Roman"/>
                <a:ea typeface="Times New Roman"/>
                <a:cs typeface="Simplified Arabic"/>
              </a:rPr>
              <a:t>: إتاحة خدمات المراجع على الخط المباشر، إتاحة روابط متقدمة </a:t>
            </a:r>
            <a:r>
              <a:rPr lang="en-US" b="1" dirty="0">
                <a:latin typeface="Times New Roman"/>
                <a:ea typeface="Times New Roman"/>
                <a:cs typeface="Simplified Arabic"/>
              </a:rPr>
              <a:t> Advanced Linking</a:t>
            </a:r>
            <a:r>
              <a:rPr lang="en-US" b="1" dirty="0">
                <a:latin typeface="Simplified Arabic"/>
                <a:ea typeface="Times New Roman"/>
              </a:rPr>
              <a:t> </a:t>
            </a:r>
            <a:r>
              <a:rPr lang="ar-EG" b="1" dirty="0">
                <a:latin typeface="Times New Roman"/>
                <a:ea typeface="Times New Roman"/>
                <a:cs typeface="Simplified Arabic"/>
              </a:rPr>
              <a:t>لتسهيل وصول المستفيدين إلى المصادر، خدمة الإحاطة الكاملة فضلاً عن خدمة توصيل الوثائق في حالة عدم إتاحة النص الكامل إلكترونيا، تدعيم المؤتمرات العلمية، تدعيم التدريس والبحث </a:t>
            </a:r>
            <a:r>
              <a:rPr lang="ar-EG" b="1" dirty="0" smtClean="0">
                <a:latin typeface="Times New Roman"/>
                <a:ea typeface="Times New Roman"/>
                <a:cs typeface="Simplified Arabic"/>
              </a:rPr>
              <a:t>الأكاديمي.</a:t>
            </a:r>
            <a:endParaRPr lang="ar-EG" b="1" dirty="0"/>
          </a:p>
        </p:txBody>
      </p:sp>
    </p:spTree>
    <p:extLst>
      <p:ext uri="{BB962C8B-B14F-4D97-AF65-F5344CB8AC3E}">
        <p14:creationId xmlns:p14="http://schemas.microsoft.com/office/powerpoint/2010/main" val="5934824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lstStyle/>
          <a:p>
            <a:endParaRPr lang="ar-EG"/>
          </a:p>
        </p:txBody>
      </p:sp>
      <p:sp>
        <p:nvSpPr>
          <p:cNvPr id="5" name="عنصر نائب للمحتوى 4"/>
          <p:cNvSpPr>
            <a:spLocks noGrp="1"/>
          </p:cNvSpPr>
          <p:nvPr>
            <p:ph idx="1"/>
          </p:nvPr>
        </p:nvSpPr>
        <p:spPr/>
        <p:txBody>
          <a:bodyPr>
            <a:normAutofit/>
          </a:bodyPr>
          <a:lstStyle/>
          <a:p>
            <a:pPr algn="justLow">
              <a:lnSpc>
                <a:spcPct val="115000"/>
              </a:lnSpc>
              <a:spcBef>
                <a:spcPts val="1200"/>
              </a:spcBef>
            </a:pPr>
            <a:r>
              <a:rPr lang="ar-EG" sz="3600" b="1" dirty="0">
                <a:latin typeface="Times New Roman"/>
                <a:ea typeface="Times New Roman"/>
                <a:cs typeface="Simplified Arabic"/>
              </a:rPr>
              <a:t>وهناك مشروعات لبوابات البحث في بعض الدول:</a:t>
            </a:r>
            <a:endParaRPr lang="en-US" sz="3600" b="1" dirty="0">
              <a:latin typeface="Calibri"/>
              <a:ea typeface="Calibri"/>
              <a:cs typeface="Arial"/>
            </a:endParaRPr>
          </a:p>
          <a:p>
            <a:pPr marL="228600" indent="-228600" algn="justLow">
              <a:lnSpc>
                <a:spcPct val="115000"/>
              </a:lnSpc>
            </a:pPr>
            <a:r>
              <a:rPr lang="ar-EG" sz="3600" b="1" dirty="0">
                <a:latin typeface="Times New Roman"/>
                <a:ea typeface="Times New Roman"/>
                <a:cs typeface="Simplified Arabic"/>
              </a:rPr>
              <a:t>- بوابات البحث في الولايات المتحدة الأمريكية </a:t>
            </a:r>
            <a:r>
              <a:rPr lang="en-US" sz="3600" b="1" dirty="0">
                <a:latin typeface="Times New Roman"/>
                <a:ea typeface="Times New Roman"/>
                <a:cs typeface="Simplified Arabic"/>
              </a:rPr>
              <a:t>ARL Scholars Portals </a:t>
            </a:r>
            <a:r>
              <a:rPr lang="ar-EG" sz="3600" b="1" dirty="0">
                <a:latin typeface="Times New Roman"/>
                <a:ea typeface="Times New Roman"/>
                <a:cs typeface="Simplified Arabic"/>
              </a:rPr>
              <a:t>: </a:t>
            </a:r>
            <a:endParaRPr lang="en-US" sz="3600" b="1" dirty="0">
              <a:latin typeface="Calibri"/>
              <a:ea typeface="Calibri"/>
              <a:cs typeface="Arial"/>
            </a:endParaRPr>
          </a:p>
          <a:p>
            <a:pPr marL="342900" lvl="0" indent="-342900" algn="justLow">
              <a:lnSpc>
                <a:spcPct val="115000"/>
              </a:lnSpc>
              <a:buFont typeface="Times New Roman"/>
              <a:buChar char="-"/>
            </a:pPr>
            <a:r>
              <a:rPr lang="ar-EG" sz="3600" b="1" dirty="0">
                <a:latin typeface="Times New Roman"/>
                <a:ea typeface="Times New Roman"/>
                <a:cs typeface="Simplified Arabic"/>
              </a:rPr>
              <a:t>بوابة اتحاد المكتبات الجامعية المصرية: </a:t>
            </a:r>
            <a:endParaRPr lang="en-US" sz="3600" b="1" dirty="0">
              <a:latin typeface="Calibri"/>
              <a:ea typeface="Times New Roman"/>
              <a:cs typeface="Simplified Arabic"/>
            </a:endParaRPr>
          </a:p>
          <a:p>
            <a:r>
              <a:rPr lang="ar-EG" sz="3600" b="1" dirty="0">
                <a:latin typeface="Times New Roman"/>
                <a:ea typeface="Times New Roman"/>
                <a:cs typeface="Simplified Arabic"/>
              </a:rPr>
              <a:t/>
            </a:r>
            <a:br>
              <a:rPr lang="ar-EG" sz="3600" b="1" dirty="0">
                <a:latin typeface="Times New Roman"/>
                <a:ea typeface="Times New Roman"/>
                <a:cs typeface="Simplified Arabic"/>
              </a:rPr>
            </a:br>
            <a:endParaRPr lang="ar-EG" sz="3600" b="1" dirty="0"/>
          </a:p>
        </p:txBody>
      </p:sp>
    </p:spTree>
    <p:extLst>
      <p:ext uri="{BB962C8B-B14F-4D97-AF65-F5344CB8AC3E}">
        <p14:creationId xmlns:p14="http://schemas.microsoft.com/office/powerpoint/2010/main" val="19693360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solidFill>
            <a:schemeClr val="accent1">
              <a:lumMod val="20000"/>
              <a:lumOff val="80000"/>
            </a:schemeClr>
          </a:solidFill>
        </p:spPr>
        <p:txBody>
          <a:bodyPr>
            <a:normAutofit/>
          </a:bodyPr>
          <a:lstStyle/>
          <a:p>
            <a:pPr marL="0" indent="0">
              <a:buNone/>
            </a:pPr>
            <a:endParaRPr lang="ar-EG" sz="3200" b="1" dirty="0"/>
          </a:p>
          <a:p>
            <a:pPr algn="justLow">
              <a:lnSpc>
                <a:spcPct val="115000"/>
              </a:lnSpc>
            </a:pPr>
            <a:r>
              <a:rPr lang="ar-EG" sz="3200" b="1" dirty="0">
                <a:latin typeface="Times New Roman"/>
                <a:ea typeface="Times New Roman"/>
                <a:cs typeface="Simplified Arabic"/>
              </a:rPr>
              <a:t>/3 البوابات الحكومية:</a:t>
            </a:r>
            <a:endParaRPr lang="en-US" sz="3200" b="1" dirty="0">
              <a:latin typeface="Calibri"/>
              <a:ea typeface="Calibri"/>
              <a:cs typeface="Arial"/>
            </a:endParaRPr>
          </a:p>
          <a:p>
            <a:r>
              <a:rPr lang="ar-EG" sz="3200" b="1" dirty="0">
                <a:latin typeface="Times New Roman"/>
                <a:ea typeface="Times New Roman"/>
                <a:cs typeface="Simplified Arabic"/>
              </a:rPr>
              <a:t> 	لقد ظهر هذا النوع من البوابات مع ظهور مصطلح الحكومة الالكترونية، حيث أن الحكومات تنشئ عموما هذا النوع من البوابات لخدمة مواطنيها ،فهي تشتمل على معلومات حكومية تهم الشعب مثل معلومات عن مستوى الدخول ، وميزانية الدولة ، نسبة البطالة، نسبة التضخم في المجتمع............. إلى غير ذلك.</a:t>
            </a:r>
            <a:endParaRPr lang="ar-EG" sz="3200" b="1" dirty="0"/>
          </a:p>
        </p:txBody>
      </p:sp>
    </p:spTree>
    <p:extLst>
      <p:ext uri="{BB962C8B-B14F-4D97-AF65-F5344CB8AC3E}">
        <p14:creationId xmlns:p14="http://schemas.microsoft.com/office/powerpoint/2010/main" val="18038996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واجهة">
  <a:themeElements>
    <a:clrScheme name="واجهة">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واجهة">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واجهة">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365</TotalTime>
  <Words>228</Words>
  <Application>Microsoft Office PowerPoint</Application>
  <PresentationFormat>عرض على الشاشة (3:4)‏</PresentationFormat>
  <Paragraphs>24</Paragraphs>
  <Slides>7</Slides>
  <Notes>0</Notes>
  <HiddenSlides>0</HiddenSlides>
  <MMClips>0</MMClips>
  <ScaleCrop>false</ScaleCrop>
  <HeadingPairs>
    <vt:vector size="4" baseType="variant">
      <vt:variant>
        <vt:lpstr>نسق</vt:lpstr>
      </vt:variant>
      <vt:variant>
        <vt:i4>1</vt:i4>
      </vt:variant>
      <vt:variant>
        <vt:lpstr>عناوين الشرائح</vt:lpstr>
      </vt:variant>
      <vt:variant>
        <vt:i4>7</vt:i4>
      </vt:variant>
    </vt:vector>
  </HeadingPairs>
  <TitlesOfParts>
    <vt:vector size="8" baseType="lpstr">
      <vt:lpstr>واجهة</vt:lpstr>
      <vt:lpstr>عرض تقديمي في PowerPoint</vt:lpstr>
      <vt:lpstr>عرض تقديمي في PowerPoint</vt:lpstr>
      <vt:lpstr>عرض تقديمي في PowerPoint</vt:lpstr>
      <vt:lpstr>عرض تقديمي في PowerPoint</vt:lpstr>
      <vt:lpstr> </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شبكة Oclc</dc:title>
  <dc:creator>Mohamed</dc:creator>
  <cp:lastModifiedBy>soker</cp:lastModifiedBy>
  <cp:revision>28</cp:revision>
  <dcterms:created xsi:type="dcterms:W3CDTF">2015-11-27T05:05:06Z</dcterms:created>
  <dcterms:modified xsi:type="dcterms:W3CDTF">2020-03-21T16:13:20Z</dcterms:modified>
</cp:coreProperties>
</file>